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4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94" d="100"/>
          <a:sy n="94" d="100"/>
        </p:scale>
        <p:origin x="-378" y="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64D44F6-D351-4873-A9B1-B634D7B8C025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ECC7CE2-4277-4C37-A503-E7C16D295AC8}">
      <dgm:prSet phldrT="[Текст]"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r>
            <a:rPr lang="ru-RU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Жандану</a:t>
          </a:r>
          <a:r>
            <a: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Бұл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фазада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негізгі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капитал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жаппай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жаңартылады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жұмыссыздық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қысқарады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жалақы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пайыз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мөлшерлемесі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және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бағалар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өсе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бастайды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инвестициялық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белсенділік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пен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тұтыну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заттарына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деген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сұраныс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артады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7614F27-5B92-453D-BF63-3407B7D44F5B}" type="parTrans" cxnId="{EF15E9BB-6AA1-402F-BC95-73835323F5C6}">
      <dgm:prSet/>
      <dgm:spPr/>
      <dgm:t>
        <a:bodyPr/>
        <a:lstStyle/>
        <a:p>
          <a:endParaRPr lang="ru-RU"/>
        </a:p>
      </dgm:t>
    </dgm:pt>
    <dgm:pt modelId="{80E3B1DD-5FF8-42DF-853C-E135CB6ED894}" type="sibTrans" cxnId="{EF15E9BB-6AA1-402F-BC95-73835323F5C6}">
      <dgm:prSet/>
      <dgm:spPr/>
      <dgm:t>
        <a:bodyPr/>
        <a:lstStyle/>
        <a:p>
          <a:endParaRPr lang="ru-RU"/>
        </a:p>
      </dgm:t>
    </dgm:pt>
    <dgm:pt modelId="{B6576E2F-332C-45DA-A8B1-7BB8D276D877}">
      <dgm:prSet/>
      <dgm:spPr>
        <a:solidFill>
          <a:schemeClr val="accent4">
            <a:lumMod val="20000"/>
            <a:lumOff val="80000"/>
          </a:schemeClr>
        </a:solidFill>
      </dgm:spPr>
      <dgm:t>
        <a:bodyPr/>
        <a:lstStyle/>
        <a:p>
          <a:r>
            <a:rPr lang="ru-RU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Дағдарыс</a:t>
          </a:r>
          <a:r>
            <a: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Бұл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фазада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экономикалық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дамудың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көрсеткіштері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күрт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нашарлайды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: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өндіріс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көлемі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қысқарады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табыстар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төмендейді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жұмысбастылық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қысқарады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инвестициялық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белсенділік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төмендейді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бағалар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құлайды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өндіргіш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күштер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біртіндеп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істен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шыға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бастайды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негізгі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капитал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құнсызданады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жұмыссыздық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өседі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кәсіпорындар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жаппай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жабыла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бастайды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өндірістік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қуаттар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төмендейді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6039967-7E0E-413F-AF44-B8E6F86B94F8}" type="parTrans" cxnId="{182F705F-6C02-4CD7-84DC-900C1332E0B7}">
      <dgm:prSet/>
      <dgm:spPr/>
      <dgm:t>
        <a:bodyPr/>
        <a:lstStyle/>
        <a:p>
          <a:endParaRPr lang="ru-RU"/>
        </a:p>
      </dgm:t>
    </dgm:pt>
    <dgm:pt modelId="{BD162A74-A4A6-406C-A1D0-C70CBF61C795}" type="sibTrans" cxnId="{182F705F-6C02-4CD7-84DC-900C1332E0B7}">
      <dgm:prSet/>
      <dgm:spPr/>
      <dgm:t>
        <a:bodyPr/>
        <a:lstStyle/>
        <a:p>
          <a:endParaRPr lang="ru-RU"/>
        </a:p>
      </dgm:t>
    </dgm:pt>
    <dgm:pt modelId="{7385DD50-22C0-48BF-A0D3-7914C7F4AB1E}">
      <dgm:prSet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r>
            <a:rPr lang="ru-RU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Тоқырау</a:t>
          </a:r>
          <a:r>
            <a: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Бұл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фаза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экономикалық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дағдарыстың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ең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төменгі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нүктесі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болып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табылады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яғни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жаппай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жұмыссыздық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орын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алады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жалақы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мен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пайыз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мөлшерлемесі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ең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төменгі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деңгейге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жетеді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тауарлы-материалдық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қорлар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қысқарады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өндіріс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тоқтайды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бағалардың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төмендеуі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де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тоқтайды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DD64D09-F807-42CC-9933-B637BD812C48}" type="parTrans" cxnId="{C36800C4-8FAD-431B-994C-C18F1D7F58C9}">
      <dgm:prSet/>
      <dgm:spPr/>
      <dgm:t>
        <a:bodyPr/>
        <a:lstStyle/>
        <a:p>
          <a:endParaRPr lang="ru-RU"/>
        </a:p>
      </dgm:t>
    </dgm:pt>
    <dgm:pt modelId="{E1EF52A2-5F3E-473C-BEF7-222057470BB6}" type="sibTrans" cxnId="{C36800C4-8FAD-431B-994C-C18F1D7F58C9}">
      <dgm:prSet/>
      <dgm:spPr/>
      <dgm:t>
        <a:bodyPr/>
        <a:lstStyle/>
        <a:p>
          <a:endParaRPr lang="ru-RU"/>
        </a:p>
      </dgm:t>
    </dgm:pt>
    <dgm:pt modelId="{71DA804B-1C5D-421F-A35B-83512ECAA9FD}">
      <dgm:prSet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r>
            <a:rPr lang="ru-RU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Өрлеу</a:t>
          </a:r>
          <a:r>
            <a: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Бұл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фаза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экономикалық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дамудың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шарықтау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шегі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болып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табылады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Экономикалық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өсу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қарқыны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жоғарылайды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өндіріс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көлемі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айтарлық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-тай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ұлғаяды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инвестициялар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да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артады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бағалы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қағаздар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бағамы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өседі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пайда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жалақы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баға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пайыз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сияқты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көрсеткіштер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ең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жоғары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деңгейге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жетеді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991A6DC-268C-4435-BAEB-E008002017CE}" type="parTrans" cxnId="{61DE8BA0-CC43-4B08-BA06-D580B1C703BC}">
      <dgm:prSet/>
      <dgm:spPr/>
      <dgm:t>
        <a:bodyPr/>
        <a:lstStyle/>
        <a:p>
          <a:endParaRPr lang="ru-RU"/>
        </a:p>
      </dgm:t>
    </dgm:pt>
    <dgm:pt modelId="{482EA074-B52A-45C8-B97C-A37636B12FC1}" type="sibTrans" cxnId="{61DE8BA0-CC43-4B08-BA06-D580B1C703BC}">
      <dgm:prSet/>
      <dgm:spPr/>
      <dgm:t>
        <a:bodyPr/>
        <a:lstStyle/>
        <a:p>
          <a:endParaRPr lang="ru-RU"/>
        </a:p>
      </dgm:t>
    </dgm:pt>
    <dgm:pt modelId="{8E189F17-6D73-440B-AC89-5C7D7A93D3DC}" type="pres">
      <dgm:prSet presAssocID="{064D44F6-D351-4873-A9B1-B634D7B8C025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2730836-12E1-49C0-A165-E47DFF025495}" type="pres">
      <dgm:prSet presAssocID="{064D44F6-D351-4873-A9B1-B634D7B8C025}" presName="dummyMaxCanvas" presStyleCnt="0">
        <dgm:presLayoutVars/>
      </dgm:prSet>
      <dgm:spPr/>
    </dgm:pt>
    <dgm:pt modelId="{30468818-6CCF-4665-88AC-563B78432084}" type="pres">
      <dgm:prSet presAssocID="{064D44F6-D351-4873-A9B1-B634D7B8C025}" presName="FourNodes_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95E7C48-26D1-43F5-AE84-D00C03BB6E3F}" type="pres">
      <dgm:prSet presAssocID="{064D44F6-D351-4873-A9B1-B634D7B8C025}" presName="FourNodes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5F082B3-EA13-4D70-8BF9-AC3991E274BA}" type="pres">
      <dgm:prSet presAssocID="{064D44F6-D351-4873-A9B1-B634D7B8C025}" presName="FourNodes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D10A2F6-4C73-4442-BEE4-C83B53F1AE8D}" type="pres">
      <dgm:prSet presAssocID="{064D44F6-D351-4873-A9B1-B634D7B8C025}" presName="FourNodes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7E4A3C2-E027-42C9-B000-026343893EFD}" type="pres">
      <dgm:prSet presAssocID="{064D44F6-D351-4873-A9B1-B634D7B8C025}" presName="FourConn_1-2" presStyleLbl="fg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D537710-B6A3-4D62-B27C-1B88D79D9E24}" type="pres">
      <dgm:prSet presAssocID="{064D44F6-D351-4873-A9B1-B634D7B8C025}" presName="FourConn_2-3" presStyleLbl="fg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9B95CAB-6D72-45FF-82BF-7A949EAD821E}" type="pres">
      <dgm:prSet presAssocID="{064D44F6-D351-4873-A9B1-B634D7B8C025}" presName="FourConn_3-4" presStyleLbl="fg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F340FDC-A7CB-459F-9DDA-C5C754D18B2C}" type="pres">
      <dgm:prSet presAssocID="{064D44F6-D351-4873-A9B1-B634D7B8C025}" presName="FourNodes_1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A7BF4A7-B4B7-41AB-8CC5-33314AD3EA49}" type="pres">
      <dgm:prSet presAssocID="{064D44F6-D351-4873-A9B1-B634D7B8C025}" presName="FourNodes_2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0BD2754-7BD3-4E04-B3E3-130A54D39327}" type="pres">
      <dgm:prSet presAssocID="{064D44F6-D351-4873-A9B1-B634D7B8C025}" presName="FourNodes_3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D36A872-6442-4CE3-B937-0849791226D1}" type="pres">
      <dgm:prSet presAssocID="{064D44F6-D351-4873-A9B1-B634D7B8C025}" presName="FourNodes_4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F15E9BB-6AA1-402F-BC95-73835323F5C6}" srcId="{064D44F6-D351-4873-A9B1-B634D7B8C025}" destId="{BECC7CE2-4277-4C37-A503-E7C16D295AC8}" srcOrd="2" destOrd="0" parTransId="{C7614F27-5B92-453D-BF63-3407B7D44F5B}" sibTransId="{80E3B1DD-5FF8-42DF-853C-E135CB6ED894}"/>
    <dgm:cxn modelId="{9639E0B7-60AD-41F3-A49E-A22608FE974A}" type="presOf" srcId="{B6576E2F-332C-45DA-A8B1-7BB8D276D877}" destId="{30468818-6CCF-4665-88AC-563B78432084}" srcOrd="0" destOrd="0" presId="urn:microsoft.com/office/officeart/2005/8/layout/vProcess5"/>
    <dgm:cxn modelId="{E3E2E054-B849-4226-8720-3D2DBFC921F7}" type="presOf" srcId="{7385DD50-22C0-48BF-A0D3-7914C7F4AB1E}" destId="{FA7BF4A7-B4B7-41AB-8CC5-33314AD3EA49}" srcOrd="1" destOrd="0" presId="urn:microsoft.com/office/officeart/2005/8/layout/vProcess5"/>
    <dgm:cxn modelId="{03689155-530A-4451-BA52-4FE12C11202E}" type="presOf" srcId="{BECC7CE2-4277-4C37-A503-E7C16D295AC8}" destId="{65F082B3-EA13-4D70-8BF9-AC3991E274BA}" srcOrd="0" destOrd="0" presId="urn:microsoft.com/office/officeart/2005/8/layout/vProcess5"/>
    <dgm:cxn modelId="{3622A5AC-8587-499E-A80E-C4D45D2DAE06}" type="presOf" srcId="{B6576E2F-332C-45DA-A8B1-7BB8D276D877}" destId="{9F340FDC-A7CB-459F-9DDA-C5C754D18B2C}" srcOrd="1" destOrd="0" presId="urn:microsoft.com/office/officeart/2005/8/layout/vProcess5"/>
    <dgm:cxn modelId="{CA43EED3-308D-4FDF-89CF-2ACE2B343DC6}" type="presOf" srcId="{BECC7CE2-4277-4C37-A503-E7C16D295AC8}" destId="{10BD2754-7BD3-4E04-B3E3-130A54D39327}" srcOrd="1" destOrd="0" presId="urn:microsoft.com/office/officeart/2005/8/layout/vProcess5"/>
    <dgm:cxn modelId="{4551A3BC-8759-4D2C-9C9D-EAA5685E083E}" type="presOf" srcId="{E1EF52A2-5F3E-473C-BEF7-222057470BB6}" destId="{9D537710-B6A3-4D62-B27C-1B88D79D9E24}" srcOrd="0" destOrd="0" presId="urn:microsoft.com/office/officeart/2005/8/layout/vProcess5"/>
    <dgm:cxn modelId="{361883C5-5719-4AE2-B884-5F21A30EEAC6}" type="presOf" srcId="{71DA804B-1C5D-421F-A35B-83512ECAA9FD}" destId="{3D10A2F6-4C73-4442-BEE4-C83B53F1AE8D}" srcOrd="0" destOrd="0" presId="urn:microsoft.com/office/officeart/2005/8/layout/vProcess5"/>
    <dgm:cxn modelId="{6304C82C-FC51-4D1F-989E-D0CB47D5EDC2}" type="presOf" srcId="{064D44F6-D351-4873-A9B1-B634D7B8C025}" destId="{8E189F17-6D73-440B-AC89-5C7D7A93D3DC}" srcOrd="0" destOrd="0" presId="urn:microsoft.com/office/officeart/2005/8/layout/vProcess5"/>
    <dgm:cxn modelId="{EBCC7602-8987-4454-86C3-363A6DE07153}" type="presOf" srcId="{80E3B1DD-5FF8-42DF-853C-E135CB6ED894}" destId="{29B95CAB-6D72-45FF-82BF-7A949EAD821E}" srcOrd="0" destOrd="0" presId="urn:microsoft.com/office/officeart/2005/8/layout/vProcess5"/>
    <dgm:cxn modelId="{8A55533F-866D-4DEE-88E0-D58621EA10A3}" type="presOf" srcId="{71DA804B-1C5D-421F-A35B-83512ECAA9FD}" destId="{3D36A872-6442-4CE3-B937-0849791226D1}" srcOrd="1" destOrd="0" presId="urn:microsoft.com/office/officeart/2005/8/layout/vProcess5"/>
    <dgm:cxn modelId="{61DE8BA0-CC43-4B08-BA06-D580B1C703BC}" srcId="{064D44F6-D351-4873-A9B1-B634D7B8C025}" destId="{71DA804B-1C5D-421F-A35B-83512ECAA9FD}" srcOrd="3" destOrd="0" parTransId="{B991A6DC-268C-4435-BAEB-E008002017CE}" sibTransId="{482EA074-B52A-45C8-B97C-A37636B12FC1}"/>
    <dgm:cxn modelId="{182F705F-6C02-4CD7-84DC-900C1332E0B7}" srcId="{064D44F6-D351-4873-A9B1-B634D7B8C025}" destId="{B6576E2F-332C-45DA-A8B1-7BB8D276D877}" srcOrd="0" destOrd="0" parTransId="{46039967-7E0E-413F-AF44-B8E6F86B94F8}" sibTransId="{BD162A74-A4A6-406C-A1D0-C70CBF61C795}"/>
    <dgm:cxn modelId="{B09BFB29-769D-4F69-8D18-65FA4B35F533}" type="presOf" srcId="{BD162A74-A4A6-406C-A1D0-C70CBF61C795}" destId="{27E4A3C2-E027-42C9-B000-026343893EFD}" srcOrd="0" destOrd="0" presId="urn:microsoft.com/office/officeart/2005/8/layout/vProcess5"/>
    <dgm:cxn modelId="{C36800C4-8FAD-431B-994C-C18F1D7F58C9}" srcId="{064D44F6-D351-4873-A9B1-B634D7B8C025}" destId="{7385DD50-22C0-48BF-A0D3-7914C7F4AB1E}" srcOrd="1" destOrd="0" parTransId="{7DD64D09-F807-42CC-9933-B637BD812C48}" sibTransId="{E1EF52A2-5F3E-473C-BEF7-222057470BB6}"/>
    <dgm:cxn modelId="{2357CC7B-DAB1-40F6-A5B8-E644BBBA0B50}" type="presOf" srcId="{7385DD50-22C0-48BF-A0D3-7914C7F4AB1E}" destId="{495E7C48-26D1-43F5-AE84-D00C03BB6E3F}" srcOrd="0" destOrd="0" presId="urn:microsoft.com/office/officeart/2005/8/layout/vProcess5"/>
    <dgm:cxn modelId="{DB51520D-B611-446E-A542-BBE96FDA4EE9}" type="presParOf" srcId="{8E189F17-6D73-440B-AC89-5C7D7A93D3DC}" destId="{72730836-12E1-49C0-A165-E47DFF025495}" srcOrd="0" destOrd="0" presId="urn:microsoft.com/office/officeart/2005/8/layout/vProcess5"/>
    <dgm:cxn modelId="{EF999789-266C-4DDE-B5E0-6FDEFB90193C}" type="presParOf" srcId="{8E189F17-6D73-440B-AC89-5C7D7A93D3DC}" destId="{30468818-6CCF-4665-88AC-563B78432084}" srcOrd="1" destOrd="0" presId="urn:microsoft.com/office/officeart/2005/8/layout/vProcess5"/>
    <dgm:cxn modelId="{A1986082-FEA6-4583-95A5-086DE779B66A}" type="presParOf" srcId="{8E189F17-6D73-440B-AC89-5C7D7A93D3DC}" destId="{495E7C48-26D1-43F5-AE84-D00C03BB6E3F}" srcOrd="2" destOrd="0" presId="urn:microsoft.com/office/officeart/2005/8/layout/vProcess5"/>
    <dgm:cxn modelId="{3CD967A1-17D9-4C25-BBE6-248810984EEC}" type="presParOf" srcId="{8E189F17-6D73-440B-AC89-5C7D7A93D3DC}" destId="{65F082B3-EA13-4D70-8BF9-AC3991E274BA}" srcOrd="3" destOrd="0" presId="urn:microsoft.com/office/officeart/2005/8/layout/vProcess5"/>
    <dgm:cxn modelId="{F6F774CE-497A-4111-B925-F372C084FB6D}" type="presParOf" srcId="{8E189F17-6D73-440B-AC89-5C7D7A93D3DC}" destId="{3D10A2F6-4C73-4442-BEE4-C83B53F1AE8D}" srcOrd="4" destOrd="0" presId="urn:microsoft.com/office/officeart/2005/8/layout/vProcess5"/>
    <dgm:cxn modelId="{9AF4A4D4-3EC1-48B0-B16D-EA72DBAFE0E2}" type="presParOf" srcId="{8E189F17-6D73-440B-AC89-5C7D7A93D3DC}" destId="{27E4A3C2-E027-42C9-B000-026343893EFD}" srcOrd="5" destOrd="0" presId="urn:microsoft.com/office/officeart/2005/8/layout/vProcess5"/>
    <dgm:cxn modelId="{ECB8C589-9B8B-4F74-ABA5-90AFE0734976}" type="presParOf" srcId="{8E189F17-6D73-440B-AC89-5C7D7A93D3DC}" destId="{9D537710-B6A3-4D62-B27C-1B88D79D9E24}" srcOrd="6" destOrd="0" presId="urn:microsoft.com/office/officeart/2005/8/layout/vProcess5"/>
    <dgm:cxn modelId="{FB953E04-3CC9-454E-8B31-DE2E464B8BD9}" type="presParOf" srcId="{8E189F17-6D73-440B-AC89-5C7D7A93D3DC}" destId="{29B95CAB-6D72-45FF-82BF-7A949EAD821E}" srcOrd="7" destOrd="0" presId="urn:microsoft.com/office/officeart/2005/8/layout/vProcess5"/>
    <dgm:cxn modelId="{CB32A814-7DB0-4CBC-B67E-32357626775F}" type="presParOf" srcId="{8E189F17-6D73-440B-AC89-5C7D7A93D3DC}" destId="{9F340FDC-A7CB-459F-9DDA-C5C754D18B2C}" srcOrd="8" destOrd="0" presId="urn:microsoft.com/office/officeart/2005/8/layout/vProcess5"/>
    <dgm:cxn modelId="{CF03B6E9-A23B-449C-AB88-364742E3F15C}" type="presParOf" srcId="{8E189F17-6D73-440B-AC89-5C7D7A93D3DC}" destId="{FA7BF4A7-B4B7-41AB-8CC5-33314AD3EA49}" srcOrd="9" destOrd="0" presId="urn:microsoft.com/office/officeart/2005/8/layout/vProcess5"/>
    <dgm:cxn modelId="{EB2D0130-154C-4F1C-89F7-67D47C8F3E13}" type="presParOf" srcId="{8E189F17-6D73-440B-AC89-5C7D7A93D3DC}" destId="{10BD2754-7BD3-4E04-B3E3-130A54D39327}" srcOrd="10" destOrd="0" presId="urn:microsoft.com/office/officeart/2005/8/layout/vProcess5"/>
    <dgm:cxn modelId="{C9BAD322-F882-46A9-9E20-CBDD1FDC47A1}" type="presParOf" srcId="{8E189F17-6D73-440B-AC89-5C7D7A93D3DC}" destId="{3D36A872-6442-4CE3-B937-0849791226D1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0468818-6CCF-4665-88AC-563B78432084}">
      <dsp:nvSpPr>
        <dsp:cNvPr id="0" name=""/>
        <dsp:cNvSpPr/>
      </dsp:nvSpPr>
      <dsp:spPr>
        <a:xfrm>
          <a:off x="0" y="0"/>
          <a:ext cx="8417939" cy="1402170"/>
        </a:xfrm>
        <a:prstGeom prst="roundRect">
          <a:avLst>
            <a:gd name="adj" fmla="val 10000"/>
          </a:avLst>
        </a:prstGeom>
        <a:solidFill>
          <a:schemeClr val="accent4">
            <a:lumMod val="20000"/>
            <a:lumOff val="80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Дағдарыс</a:t>
          </a:r>
          <a:r>
            <a:rPr lang="ru-RU" sz="15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r>
            <a:rPr lang="ru-RU" sz="15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5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Бұл</a:t>
          </a:r>
          <a:r>
            <a:rPr lang="ru-RU" sz="15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5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фазада</a:t>
          </a:r>
          <a:r>
            <a:rPr lang="ru-RU" sz="15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5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экономикалық</a:t>
          </a:r>
          <a:r>
            <a:rPr lang="ru-RU" sz="15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5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дамудың</a:t>
          </a:r>
          <a:r>
            <a:rPr lang="ru-RU" sz="15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5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көрсеткіштері</a:t>
          </a:r>
          <a:r>
            <a:rPr lang="ru-RU" sz="15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5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күрт</a:t>
          </a:r>
          <a:r>
            <a:rPr lang="ru-RU" sz="15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5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нашарлайды</a:t>
          </a:r>
          <a:r>
            <a:rPr lang="ru-RU" sz="15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: </a:t>
          </a:r>
          <a:r>
            <a:rPr lang="ru-RU" sz="15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өндіріс</a:t>
          </a:r>
          <a:r>
            <a:rPr lang="ru-RU" sz="15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5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көлемі</a:t>
          </a:r>
          <a:r>
            <a:rPr lang="ru-RU" sz="15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5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қысқарады</a:t>
          </a:r>
          <a:r>
            <a:rPr lang="ru-RU" sz="15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15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табыстар</a:t>
          </a:r>
          <a:r>
            <a:rPr lang="ru-RU" sz="15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5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төмендейді</a:t>
          </a:r>
          <a:r>
            <a:rPr lang="ru-RU" sz="15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15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жұмысбастылық</a:t>
          </a:r>
          <a:r>
            <a:rPr lang="ru-RU" sz="15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5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қысқарады</a:t>
          </a:r>
          <a:r>
            <a:rPr lang="ru-RU" sz="15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15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инвестициялық</a:t>
          </a:r>
          <a:r>
            <a:rPr lang="ru-RU" sz="15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5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белсенділік</a:t>
          </a:r>
          <a:r>
            <a:rPr lang="ru-RU" sz="15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5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төмендейді</a:t>
          </a:r>
          <a:r>
            <a:rPr lang="ru-RU" sz="15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15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бағалар</a:t>
          </a:r>
          <a:r>
            <a:rPr lang="ru-RU" sz="15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5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құлайды</a:t>
          </a:r>
          <a:r>
            <a:rPr lang="ru-RU" sz="15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15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өндіргіш</a:t>
          </a:r>
          <a:r>
            <a:rPr lang="ru-RU" sz="15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5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күштер</a:t>
          </a:r>
          <a:r>
            <a:rPr lang="ru-RU" sz="15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5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біртіндеп</a:t>
          </a:r>
          <a:r>
            <a:rPr lang="ru-RU" sz="15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5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істен</a:t>
          </a:r>
          <a:r>
            <a:rPr lang="ru-RU" sz="15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5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шыға</a:t>
          </a:r>
          <a:r>
            <a:rPr lang="ru-RU" sz="15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5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бастайды</a:t>
          </a:r>
          <a:r>
            <a:rPr lang="ru-RU" sz="15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15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негізгі</a:t>
          </a:r>
          <a:r>
            <a:rPr lang="ru-RU" sz="15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капитал </a:t>
          </a:r>
          <a:r>
            <a:rPr lang="ru-RU" sz="15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құнсызданады</a:t>
          </a:r>
          <a:r>
            <a:rPr lang="ru-RU" sz="15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15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жұмыссыздық</a:t>
          </a:r>
          <a:r>
            <a:rPr lang="ru-RU" sz="15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5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өседі</a:t>
          </a:r>
          <a:r>
            <a:rPr lang="ru-RU" sz="15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15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кәсіпорындар</a:t>
          </a:r>
          <a:r>
            <a:rPr lang="ru-RU" sz="15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5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жаппай</a:t>
          </a:r>
          <a:r>
            <a:rPr lang="ru-RU" sz="15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5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жабыла</a:t>
          </a:r>
          <a:r>
            <a:rPr lang="ru-RU" sz="15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5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бастайды</a:t>
          </a:r>
          <a:r>
            <a:rPr lang="ru-RU" sz="15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15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өндірістік</a:t>
          </a:r>
          <a:r>
            <a:rPr lang="ru-RU" sz="15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5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қуаттар</a:t>
          </a:r>
          <a:r>
            <a:rPr lang="ru-RU" sz="15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5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төмендейді</a:t>
          </a:r>
          <a:r>
            <a:rPr lang="ru-RU" sz="15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15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1068" y="41068"/>
        <a:ext cx="6786404" cy="1320034"/>
      </dsp:txXfrm>
    </dsp:sp>
    <dsp:sp modelId="{495E7C48-26D1-43F5-AE84-D00C03BB6E3F}">
      <dsp:nvSpPr>
        <dsp:cNvPr id="0" name=""/>
        <dsp:cNvSpPr/>
      </dsp:nvSpPr>
      <dsp:spPr>
        <a:xfrm>
          <a:off x="705002" y="1657111"/>
          <a:ext cx="8417939" cy="1402170"/>
        </a:xfrm>
        <a:prstGeom prst="roundRect">
          <a:avLst>
            <a:gd name="adj" fmla="val 10000"/>
          </a:avLst>
        </a:prstGeom>
        <a:solidFill>
          <a:schemeClr val="accent3">
            <a:lumMod val="20000"/>
            <a:lumOff val="80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Тоқырау</a:t>
          </a:r>
          <a:r>
            <a:rPr lang="ru-RU" sz="15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r>
            <a:rPr lang="ru-RU" sz="15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5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Бұл</a:t>
          </a:r>
          <a:r>
            <a:rPr lang="ru-RU" sz="15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фаза </a:t>
          </a:r>
          <a:r>
            <a:rPr lang="ru-RU" sz="15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экономикалық</a:t>
          </a:r>
          <a:r>
            <a:rPr lang="ru-RU" sz="15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5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дағдарыстың</a:t>
          </a:r>
          <a:r>
            <a:rPr lang="ru-RU" sz="15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5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ең</a:t>
          </a:r>
          <a:r>
            <a:rPr lang="ru-RU" sz="15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5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төменгі</a:t>
          </a:r>
          <a:r>
            <a:rPr lang="ru-RU" sz="15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5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нүктесі</a:t>
          </a:r>
          <a:r>
            <a:rPr lang="ru-RU" sz="15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5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болып</a:t>
          </a:r>
          <a:r>
            <a:rPr lang="ru-RU" sz="15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5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табылады</a:t>
          </a:r>
          <a:r>
            <a:rPr lang="ru-RU" sz="15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15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яғни</a:t>
          </a:r>
          <a:r>
            <a:rPr lang="ru-RU" sz="15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5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жаппай</a:t>
          </a:r>
          <a:r>
            <a:rPr lang="ru-RU" sz="15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5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жұмыссыздық</a:t>
          </a:r>
          <a:r>
            <a:rPr lang="ru-RU" sz="15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5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орын</a:t>
          </a:r>
          <a:r>
            <a:rPr lang="ru-RU" sz="15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5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алады</a:t>
          </a:r>
          <a:r>
            <a:rPr lang="ru-RU" sz="15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15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жалақы</a:t>
          </a:r>
          <a:r>
            <a:rPr lang="ru-RU" sz="15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мен </a:t>
          </a:r>
          <a:r>
            <a:rPr lang="ru-RU" sz="15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пайыз</a:t>
          </a:r>
          <a:r>
            <a:rPr lang="ru-RU" sz="15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5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мөлшерлемесі</a:t>
          </a:r>
          <a:r>
            <a:rPr lang="ru-RU" sz="15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5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ең</a:t>
          </a:r>
          <a:r>
            <a:rPr lang="ru-RU" sz="15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5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төменгі</a:t>
          </a:r>
          <a:r>
            <a:rPr lang="ru-RU" sz="15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5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деңгейге</a:t>
          </a:r>
          <a:r>
            <a:rPr lang="ru-RU" sz="15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5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жетеді</a:t>
          </a:r>
          <a:r>
            <a:rPr lang="ru-RU" sz="15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15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тауарлы-материалдық</a:t>
          </a:r>
          <a:r>
            <a:rPr lang="ru-RU" sz="15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5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қорлар</a:t>
          </a:r>
          <a:r>
            <a:rPr lang="ru-RU" sz="15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5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қысқарады</a:t>
          </a:r>
          <a:r>
            <a:rPr lang="ru-RU" sz="15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15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өндіріс</a:t>
          </a:r>
          <a:r>
            <a:rPr lang="ru-RU" sz="15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5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тоқтайды</a:t>
          </a:r>
          <a:r>
            <a:rPr lang="ru-RU" sz="15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15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бағалардың</a:t>
          </a:r>
          <a:r>
            <a:rPr lang="ru-RU" sz="15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5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төмендеуі</a:t>
          </a:r>
          <a:r>
            <a:rPr lang="ru-RU" sz="15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де </a:t>
          </a:r>
          <a:r>
            <a:rPr lang="ru-RU" sz="15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тоқтайды</a:t>
          </a:r>
          <a:r>
            <a:rPr lang="ru-RU" sz="15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15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46070" y="1698179"/>
        <a:ext cx="6719389" cy="1320034"/>
      </dsp:txXfrm>
    </dsp:sp>
    <dsp:sp modelId="{65F082B3-EA13-4D70-8BF9-AC3991E274BA}">
      <dsp:nvSpPr>
        <dsp:cNvPr id="0" name=""/>
        <dsp:cNvSpPr/>
      </dsp:nvSpPr>
      <dsp:spPr>
        <a:xfrm>
          <a:off x="1399482" y="3314222"/>
          <a:ext cx="8417939" cy="1402170"/>
        </a:xfrm>
        <a:prstGeom prst="roundRect">
          <a:avLst>
            <a:gd name="adj" fmla="val 10000"/>
          </a:avLst>
        </a:prstGeom>
        <a:solidFill>
          <a:schemeClr val="accent3">
            <a:lumMod val="20000"/>
            <a:lumOff val="80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Жандану</a:t>
          </a:r>
          <a:r>
            <a:rPr lang="ru-RU" sz="15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r>
            <a:rPr lang="ru-RU" sz="15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5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Бұл</a:t>
          </a:r>
          <a:r>
            <a:rPr lang="ru-RU" sz="15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5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фазада</a:t>
          </a:r>
          <a:r>
            <a:rPr lang="ru-RU" sz="15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5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негізгі</a:t>
          </a:r>
          <a:r>
            <a:rPr lang="ru-RU" sz="15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капитал </a:t>
          </a:r>
          <a:r>
            <a:rPr lang="ru-RU" sz="15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жаппай</a:t>
          </a:r>
          <a:r>
            <a:rPr lang="ru-RU" sz="15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5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жаңартылады</a:t>
          </a:r>
          <a:r>
            <a:rPr lang="ru-RU" sz="15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15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жұмыссыздық</a:t>
          </a:r>
          <a:r>
            <a:rPr lang="ru-RU" sz="15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5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қысқарады</a:t>
          </a:r>
          <a:r>
            <a:rPr lang="ru-RU" sz="15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15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жалақы</a:t>
          </a:r>
          <a:r>
            <a:rPr lang="ru-RU" sz="15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15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пайыз</a:t>
          </a:r>
          <a:r>
            <a:rPr lang="ru-RU" sz="15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5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мөлшерлемесі</a:t>
          </a:r>
          <a:r>
            <a:rPr lang="ru-RU" sz="15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5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және</a:t>
          </a:r>
          <a:r>
            <a:rPr lang="ru-RU" sz="15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5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бағалар</a:t>
          </a:r>
          <a:r>
            <a:rPr lang="ru-RU" sz="15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5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өсе</a:t>
          </a:r>
          <a:r>
            <a:rPr lang="ru-RU" sz="15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5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бастайды</a:t>
          </a:r>
          <a:r>
            <a:rPr lang="ru-RU" sz="15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15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инвестициялық</a:t>
          </a:r>
          <a:r>
            <a:rPr lang="ru-RU" sz="15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5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белсенділік</a:t>
          </a:r>
          <a:r>
            <a:rPr lang="ru-RU" sz="15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пен </a:t>
          </a:r>
          <a:r>
            <a:rPr lang="ru-RU" sz="15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тұтыну</a:t>
          </a:r>
          <a:r>
            <a:rPr lang="ru-RU" sz="15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5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заттарына</a:t>
          </a:r>
          <a:r>
            <a:rPr lang="ru-RU" sz="15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5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деген</a:t>
          </a:r>
          <a:r>
            <a:rPr lang="ru-RU" sz="15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5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сұраныс</a:t>
          </a:r>
          <a:r>
            <a:rPr lang="ru-RU" sz="15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5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артады</a:t>
          </a:r>
          <a:r>
            <a:rPr lang="ru-RU" sz="15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15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440550" y="3355290"/>
        <a:ext cx="6729912" cy="1320034"/>
      </dsp:txXfrm>
    </dsp:sp>
    <dsp:sp modelId="{3D10A2F6-4C73-4442-BEE4-C83B53F1AE8D}">
      <dsp:nvSpPr>
        <dsp:cNvPr id="0" name=""/>
        <dsp:cNvSpPr/>
      </dsp:nvSpPr>
      <dsp:spPr>
        <a:xfrm>
          <a:off x="2104484" y="4971333"/>
          <a:ext cx="8417939" cy="1402170"/>
        </a:xfrm>
        <a:prstGeom prst="roundRect">
          <a:avLst>
            <a:gd name="adj" fmla="val 10000"/>
          </a:avLst>
        </a:prstGeom>
        <a:solidFill>
          <a:schemeClr val="accent3">
            <a:lumMod val="20000"/>
            <a:lumOff val="80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Өрлеу</a:t>
          </a:r>
          <a:r>
            <a:rPr lang="ru-RU" sz="15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r>
            <a:rPr lang="ru-RU" sz="15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Бұл</a:t>
          </a:r>
          <a:r>
            <a:rPr lang="ru-RU" sz="15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фаза </a:t>
          </a:r>
          <a:r>
            <a:rPr lang="ru-RU" sz="15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экономикалық</a:t>
          </a:r>
          <a:r>
            <a:rPr lang="ru-RU" sz="15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5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дамудың</a:t>
          </a:r>
          <a:r>
            <a:rPr lang="ru-RU" sz="15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5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шарықтау</a:t>
          </a:r>
          <a:r>
            <a:rPr lang="ru-RU" sz="15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5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шегі</a:t>
          </a:r>
          <a:r>
            <a:rPr lang="ru-RU" sz="15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5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болып</a:t>
          </a:r>
          <a:r>
            <a:rPr lang="ru-RU" sz="15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5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табылады</a:t>
          </a:r>
          <a:r>
            <a:rPr lang="ru-RU" sz="15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r>
            <a:rPr lang="ru-RU" sz="15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Экономикалық</a:t>
          </a:r>
          <a:r>
            <a:rPr lang="ru-RU" sz="15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5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өсу</a:t>
          </a:r>
          <a:r>
            <a:rPr lang="ru-RU" sz="15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5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қарқыны</a:t>
          </a:r>
          <a:r>
            <a:rPr lang="ru-RU" sz="15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5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жоғарылайды</a:t>
          </a:r>
          <a:r>
            <a:rPr lang="ru-RU" sz="15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15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өндіріс</a:t>
          </a:r>
          <a:r>
            <a:rPr lang="ru-RU" sz="15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5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көлемі</a:t>
          </a:r>
          <a:r>
            <a:rPr lang="ru-RU" sz="15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5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айтарлық</a:t>
          </a:r>
          <a:r>
            <a:rPr lang="ru-RU" sz="15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-тай </a:t>
          </a:r>
          <a:r>
            <a:rPr lang="ru-RU" sz="15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ұлғаяды</a:t>
          </a:r>
          <a:r>
            <a:rPr lang="ru-RU" sz="15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15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инвестициялар</a:t>
          </a:r>
          <a:r>
            <a:rPr lang="ru-RU" sz="15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да </a:t>
          </a:r>
          <a:r>
            <a:rPr lang="ru-RU" sz="15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артады</a:t>
          </a:r>
          <a:r>
            <a:rPr lang="ru-RU" sz="15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15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бағалы</a:t>
          </a:r>
          <a:r>
            <a:rPr lang="ru-RU" sz="15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5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қағаздар</a:t>
          </a:r>
          <a:r>
            <a:rPr lang="ru-RU" sz="15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5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бағамы</a:t>
          </a:r>
          <a:r>
            <a:rPr lang="ru-RU" sz="15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5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өседі</a:t>
          </a:r>
          <a:r>
            <a:rPr lang="ru-RU" sz="15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15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пайда</a:t>
          </a:r>
          <a:r>
            <a:rPr lang="ru-RU" sz="15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15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жалақы</a:t>
          </a:r>
          <a:r>
            <a:rPr lang="ru-RU" sz="15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15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баға</a:t>
          </a:r>
          <a:r>
            <a:rPr lang="ru-RU" sz="15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15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пайыз</a:t>
          </a:r>
          <a:r>
            <a:rPr lang="ru-RU" sz="15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5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сияқты</a:t>
          </a:r>
          <a:r>
            <a:rPr lang="ru-RU" sz="15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5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көрсеткіштер</a:t>
          </a:r>
          <a:r>
            <a:rPr lang="ru-RU" sz="15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5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ең</a:t>
          </a:r>
          <a:r>
            <a:rPr lang="ru-RU" sz="15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5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жоғары</a:t>
          </a:r>
          <a:r>
            <a:rPr lang="ru-RU" sz="15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5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деңгейге</a:t>
          </a:r>
          <a:r>
            <a:rPr lang="ru-RU" sz="15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5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жетеді</a:t>
          </a:r>
          <a:r>
            <a:rPr lang="ru-RU" sz="15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15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145552" y="5012401"/>
        <a:ext cx="6719389" cy="1320034"/>
      </dsp:txXfrm>
    </dsp:sp>
    <dsp:sp modelId="{27E4A3C2-E027-42C9-B000-026343893EFD}">
      <dsp:nvSpPr>
        <dsp:cNvPr id="0" name=""/>
        <dsp:cNvSpPr/>
      </dsp:nvSpPr>
      <dsp:spPr>
        <a:xfrm>
          <a:off x="7506528" y="1073935"/>
          <a:ext cx="911411" cy="911411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600" kern="1200"/>
        </a:p>
      </dsp:txBody>
      <dsp:txXfrm>
        <a:off x="7711595" y="1073935"/>
        <a:ext cx="501277" cy="685837"/>
      </dsp:txXfrm>
    </dsp:sp>
    <dsp:sp modelId="{9D537710-B6A3-4D62-B27C-1B88D79D9E24}">
      <dsp:nvSpPr>
        <dsp:cNvPr id="0" name=""/>
        <dsp:cNvSpPr/>
      </dsp:nvSpPr>
      <dsp:spPr>
        <a:xfrm>
          <a:off x="8211530" y="2731046"/>
          <a:ext cx="911411" cy="911411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600" kern="1200"/>
        </a:p>
      </dsp:txBody>
      <dsp:txXfrm>
        <a:off x="8416597" y="2731046"/>
        <a:ext cx="501277" cy="685837"/>
      </dsp:txXfrm>
    </dsp:sp>
    <dsp:sp modelId="{29B95CAB-6D72-45FF-82BF-7A949EAD821E}">
      <dsp:nvSpPr>
        <dsp:cNvPr id="0" name=""/>
        <dsp:cNvSpPr/>
      </dsp:nvSpPr>
      <dsp:spPr>
        <a:xfrm>
          <a:off x="8906010" y="4388157"/>
          <a:ext cx="911411" cy="911411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600" kern="1200"/>
        </a:p>
      </dsp:txBody>
      <dsp:txXfrm>
        <a:off x="9111077" y="4388157"/>
        <a:ext cx="501277" cy="68583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59EC5-69DD-4045-9079-DC8B3860225C}" type="datetimeFigureOut">
              <a:rPr lang="ru-RU" smtClean="0"/>
              <a:t>09.12.2021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D8C54-3E39-4E73-BBCE-61F10BA113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4485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59EC5-69DD-4045-9079-DC8B3860225C}" type="datetimeFigureOut">
              <a:rPr lang="ru-RU" smtClean="0"/>
              <a:t>09.12.2021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D8C54-3E39-4E73-BBCE-61F10BA113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96673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59EC5-69DD-4045-9079-DC8B3860225C}" type="datetimeFigureOut">
              <a:rPr lang="ru-RU" smtClean="0"/>
              <a:t>09.12.2021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D8C54-3E39-4E73-BBCE-61F10BA113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16698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59EC5-69DD-4045-9079-DC8B3860225C}" type="datetimeFigureOut">
              <a:rPr lang="ru-RU" smtClean="0"/>
              <a:t>09.12.2021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D8C54-3E39-4E73-BBCE-61F10BA113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67049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59EC5-69DD-4045-9079-DC8B3860225C}" type="datetimeFigureOut">
              <a:rPr lang="ru-RU" smtClean="0"/>
              <a:t>09.12.2021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D8C54-3E39-4E73-BBCE-61F10BA113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46207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59EC5-69DD-4045-9079-DC8B3860225C}" type="datetimeFigureOut">
              <a:rPr lang="ru-RU" smtClean="0"/>
              <a:t>09.12.2021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D8C54-3E39-4E73-BBCE-61F10BA113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99126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59EC5-69DD-4045-9079-DC8B3860225C}" type="datetimeFigureOut">
              <a:rPr lang="ru-RU" smtClean="0"/>
              <a:t>09.12.2021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D8C54-3E39-4E73-BBCE-61F10BA113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49919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59EC5-69DD-4045-9079-DC8B3860225C}" type="datetimeFigureOut">
              <a:rPr lang="ru-RU" smtClean="0"/>
              <a:t>09.12.2021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D8C54-3E39-4E73-BBCE-61F10BA113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37509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D8C54-3E39-4E73-BBCE-61F10BA1132E}" type="slidenum">
              <a:rPr lang="ru-RU" smtClean="0"/>
              <a:t>‹#›</a:t>
            </a:fld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59EC5-69DD-4045-9079-DC8B3860225C}" type="datetimeFigureOut">
              <a:rPr lang="ru-RU" smtClean="0"/>
              <a:t>09.12.2021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59222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59EC5-69DD-4045-9079-DC8B3860225C}" type="datetimeFigureOut">
              <a:rPr lang="ru-RU" smtClean="0"/>
              <a:t>09.12.2021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D8C54-3E39-4E73-BBCE-61F10BA113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22296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59EC5-69DD-4045-9079-DC8B3860225C}" type="datetimeFigureOut">
              <a:rPr lang="ru-RU" smtClean="0"/>
              <a:t>09.12.2021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D8C54-3E39-4E73-BBCE-61F10BA1132E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40409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59EC5-69DD-4045-9079-DC8B3860225C}" type="datetimeFigureOut">
              <a:rPr lang="ru-RU" smtClean="0"/>
              <a:t>09.12.2021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D8C54-3E39-4E73-BBCE-61F10BA113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64197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59EC5-69DD-4045-9079-DC8B3860225C}" type="datetimeFigureOut">
              <a:rPr lang="ru-RU" smtClean="0"/>
              <a:t>09.12.2021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D8C54-3E39-4E73-BBCE-61F10BA1132E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283288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59EC5-69DD-4045-9079-DC8B3860225C}" type="datetimeFigureOut">
              <a:rPr lang="ru-RU" smtClean="0"/>
              <a:t>09.12.2021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D8C54-3E39-4E73-BBCE-61F10BA113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79154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59EC5-69DD-4045-9079-DC8B3860225C}" type="datetimeFigureOut">
              <a:rPr lang="ru-RU" smtClean="0"/>
              <a:t>09.12.2021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D8C54-3E39-4E73-BBCE-61F10BA113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36194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59EC5-69DD-4045-9079-DC8B3860225C}" type="datetimeFigureOut">
              <a:rPr lang="ru-RU" smtClean="0"/>
              <a:t>09.12.2021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D8C54-3E39-4E73-BBCE-61F10BA113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45263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059EC5-69DD-4045-9079-DC8B3860225C}" type="datetimeFigureOut">
              <a:rPr lang="ru-RU" smtClean="0"/>
              <a:t>09.12.2021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64CD8C54-3E39-4E73-BBCE-61F10BA113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89759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  <p:sldLayoutId id="2147483736" r:id="rId12"/>
    <p:sldLayoutId id="2147483737" r:id="rId13"/>
    <p:sldLayoutId id="2147483738" r:id="rId14"/>
    <p:sldLayoutId id="2147483739" r:id="rId15"/>
    <p:sldLayoutId id="214748374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36880" y="1998942"/>
            <a:ext cx="10678160" cy="1610436"/>
          </a:xfrm>
        </p:spPr>
        <p:txBody>
          <a:bodyPr/>
          <a:lstStyle/>
          <a:p>
            <a:pPr algn="ctr"/>
            <a:r>
              <a:rPr lang="ru-RU" sz="44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ЭКОНОМИКАНЫҢ ЦИКЛДІК ДАМУЫ ЖӘНЕ ЭКОНОМИКАЛЫҚ ӨСУ</a:t>
            </a:r>
          </a:p>
        </p:txBody>
      </p:sp>
    </p:spTree>
    <p:extLst>
      <p:ext uri="{BB962C8B-B14F-4D97-AF65-F5344CB8AC3E}">
        <p14:creationId xmlns:p14="http://schemas.microsoft.com/office/powerpoint/2010/main" val="38022844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286603"/>
            <a:ext cx="10773138" cy="1643797"/>
          </a:xfrm>
        </p:spPr>
        <p:txBody>
          <a:bodyPr>
            <a:normAutofit fontScale="90000"/>
          </a:bodyPr>
          <a:lstStyle/>
          <a:p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Экономиканың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циклдік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дамуы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нарықтық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экономика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жағдайында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іскерлік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белсенділіктің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үнемі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үздіксіз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ауытқып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отыруы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2266950"/>
            <a:ext cx="6823881" cy="3424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47452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165737713"/>
              </p:ext>
            </p:extLst>
          </p:nvPr>
        </p:nvGraphicFramePr>
        <p:xfrm>
          <a:off x="464024" y="300252"/>
          <a:ext cx="10522424" cy="63735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706993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50376" y="204716"/>
            <a:ext cx="10481481" cy="2402006"/>
          </a:xfrm>
        </p:spPr>
        <p:txBody>
          <a:bodyPr/>
          <a:lstStyle/>
          <a:p>
            <a:pPr algn="l"/>
            <a:r>
              <a:rPr lang="ru-RU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Экономикалық</a:t>
            </a:r>
            <a: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өсу</a:t>
            </a:r>
            <a: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ұлттық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шаруашылықтың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адамдардың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қажетті-ліктерін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қанағаттандыратын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өнімдерді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өндіру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қабілеттілігі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мүмкіндігінің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ұлғаюы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Қазіргі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уақытта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экономикалық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өсудің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шешуші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факторы </a:t>
            </a:r>
            <a:r>
              <a:rPr lang="ru-RU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болып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инвестициялар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табылады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07066" y="2934269"/>
            <a:ext cx="9561267" cy="3248167"/>
          </a:xfrm>
        </p:spPr>
        <p:txBody>
          <a:bodyPr>
            <a:normAutofit/>
          </a:bodyPr>
          <a:lstStyle/>
          <a:p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Экономикалық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өсу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негізгі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екі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әдіспен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өлшенеді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Нақты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жалпы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ұлттық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ішкі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өнім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көрсеткішінің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белгілі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уақыт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аралығында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өсуі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Нақты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жалпы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ұлттық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ішкі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өнім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көрсеткішінің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белгілі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уақыт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аралығында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жан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басына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шаққандағы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өсуі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605347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07067" y="341194"/>
            <a:ext cx="7766936" cy="1405719"/>
          </a:xfrm>
        </p:spPr>
        <p:txBody>
          <a:bodyPr/>
          <a:lstStyle/>
          <a:p>
            <a:pPr algn="ctr"/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Ұлттық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шаруашылықтың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экономикалық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өсуі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экстенсивті</a:t>
            </a:r>
            <a:r>
              <a:rPr lang="ru-RU" sz="2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интенсивті</a:t>
            </a:r>
            <a:r>
              <a:rPr lang="ru-RU" sz="2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аралас</a:t>
            </a:r>
            <a:r>
              <a:rPr lang="ru-RU" sz="2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жолдармен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жүзеге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асырылады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6749" y="2347415"/>
            <a:ext cx="4373173" cy="269619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5266" y="2347415"/>
            <a:ext cx="4385480" cy="2696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03321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00252" y="450376"/>
            <a:ext cx="11891748" cy="846161"/>
          </a:xfrm>
        </p:spPr>
        <p:txBody>
          <a:bodyPr/>
          <a:lstStyle/>
          <a:p>
            <a:pPr algn="ctr"/>
            <a:r>
              <a:rPr lang="ru-RU" b="1" dirty="0" err="1" smtClean="0">
                <a:solidFill>
                  <a:srgbClr val="000000"/>
                </a:solidFill>
                <a:latin typeface="Times New Roman" panose="02020603050405020304" pitchFamily="18" charset="0"/>
              </a:rPr>
              <a:t>Экономикалық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өсудің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факторлары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00252" y="1542197"/>
            <a:ext cx="11068333" cy="4653887"/>
          </a:xfrm>
        </p:spPr>
        <p:txBody>
          <a:bodyPr>
            <a:normAutofit/>
          </a:bodyPr>
          <a:lstStyle/>
          <a:p>
            <a:pPr algn="just"/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</a:rPr>
              <a:t>1.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Ұсыныс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факторлары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бұларға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адам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ресурстарының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болуы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табиғи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ресурстар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негізгі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</a:rPr>
              <a:t> капитал, технология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деңгейі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жатады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</a:rPr>
              <a:t>2.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Сұраныс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факторлары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бұларға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бағалар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деңгейі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тұтыну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шығындары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инвестициялық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шығындар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мемлекеттік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шығындар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</a:rPr>
              <a:t>, таза экспорт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көлемі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жатады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</a:rPr>
              <a:t>3.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Бөлу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факторлары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бұлар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экономикалық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айналымға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тартылатын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ресурстардың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тиімділігін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ресурстардың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өндіріс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үдерісінде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толық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әрі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ұтымды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түрде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пайдаланылуын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көрсетеді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</a:rPr>
              <a:t>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924714183"/>
      </p:ext>
    </p:extLst>
  </p:cSld>
  <p:clrMapOvr>
    <a:masterClrMapping/>
  </p:clrMapOvr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47</TotalTime>
  <Words>335</Words>
  <Application>Microsoft Office PowerPoint</Application>
  <PresentationFormat>Произвольный</PresentationFormat>
  <Paragraphs>15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Грань</vt:lpstr>
      <vt:lpstr>ЭКОНОМИКАНЫҢ ЦИКЛДІК ДАМУЫ ЖӘНЕ ЭКОНОМИКАЛЫҚ ӨСУ</vt:lpstr>
      <vt:lpstr>Экономиканың циклдік дамуы – бұл нарықтық экономика жағдайында іскерлік белсенділіктің үнемі үздіксіз ауытқып отыруы.</vt:lpstr>
      <vt:lpstr>Презентация PowerPoint</vt:lpstr>
      <vt:lpstr>Экономикалық өсу – бұл ұлттық шаруашылықтың адамдардың қажетті-ліктерін қанағаттандыратын өнімдерді өндіру қабілеттілігі мен мүмкіндігінің ұлғаюы. Қазіргі уақытта, экономикалық өсудің шешуші факторы болып инвестициялар табылады.</vt:lpstr>
      <vt:lpstr>Ұлттық шаруашылықтың экономикалық өсуі экстенсивті, интенсивті және аралас жолдармен жүзеге асырылады.</vt:lpstr>
      <vt:lpstr>Экономикалық өсудің факторлары 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ЭКОНОМИКАНЫҢ ЦИКЛДІК ДАМУЫ ЖӘНЕ ЭКОНОМИКАЛЫҚ ӨСУ</dc:title>
  <dc:creator>Асем Бухатова</dc:creator>
  <cp:lastModifiedBy>home</cp:lastModifiedBy>
  <cp:revision>5</cp:revision>
  <dcterms:created xsi:type="dcterms:W3CDTF">2020-10-09T13:20:20Z</dcterms:created>
  <dcterms:modified xsi:type="dcterms:W3CDTF">2021-12-09T12:09:16Z</dcterms:modified>
</cp:coreProperties>
</file>